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Open Sans" panose="020B0606030504020204" pitchFamily="34" charset="0"/>
      <p:regular r:id="rId13"/>
      <p:bold r:id="rId14"/>
      <p:italic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84548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0735"/>
            <a:ext cx="80949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Vision, Speech, and Haptic Fusion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233142"/>
            <a:ext cx="130428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Multimodal Assistive System for the Visually Impaired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394180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Submitted by: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S. Meenakshi Varma (2310080009), Sree Harshini (2310080032)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5598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Guide: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Dr. Gangamohan Paidi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7790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Department: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AI &amp; Data Science, Koneru Lakshmaiah Education Foundation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57959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Date:</a:t>
            </a: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October 2025</a:t>
            </a:r>
            <a:endParaRPr lang="en-US" sz="17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5843534-BD65-F184-02A4-59DDB3B24D2B}"/>
              </a:ext>
            </a:extLst>
          </p:cNvPr>
          <p:cNvSpPr/>
          <p:nvPr/>
        </p:nvSpPr>
        <p:spPr>
          <a:xfrm>
            <a:off x="12645189" y="7603958"/>
            <a:ext cx="1985211" cy="625642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8906" y="938093"/>
            <a:ext cx="6338292" cy="6522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References &amp; Key Takeaways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68906" y="2007751"/>
            <a:ext cx="13092589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References (IEEE Style):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768906" y="2576393"/>
            <a:ext cx="13092589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R. Udayakumar, P. Sharma, and V. Nair, "Artificial Intelligence-Powered Smart Vision Glasses for the Visually Impaired," </a:t>
            </a:r>
            <a:r>
              <a:rPr lang="en-US" sz="1600" i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Indian Journal of Ophthalmology</a:t>
            </a: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vol. 73, no. 2, pp. 145–152, 2025.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768906" y="3317081"/>
            <a:ext cx="13092589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2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K. Sridhar, R. Gupta, and A. Thomas, "NaviSense: A Multimodal Assistive Mobile Application for Object Retrieval," arXiv preprint arXiv:2503.06789, 2025.</a:t>
            </a: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768906" y="4057769"/>
            <a:ext cx="13092589" cy="3338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3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P. Naayini, S. Rao, and A. Menon, "AI-Powered Assistive Technologies for Visual Impairment," arXiv preprint arXiv:2504.01234, 2025.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68906" y="4464606"/>
            <a:ext cx="13092589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Font typeface="+mj-lt"/>
              <a:buAutoNum type="arabicPeriod" startAt="4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A. Mohammed, D. Patel, and S. Khan, "Real-Time Object Detection and Audio Feedback Device for Visually Impaired Users," in </a:t>
            </a:r>
            <a:r>
              <a:rPr lang="en-US" sz="1600" i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Proc. EAI Int. Conf. Smart Technologies for Health and Accessibility</a:t>
            </a: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pp. 210–217, 2025.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68906" y="5471429"/>
            <a:ext cx="13092589" cy="33695"/>
          </a:xfrm>
          <a:prstGeom prst="rect">
            <a:avLst/>
          </a:prstGeom>
          <a:solidFill>
            <a:srgbClr val="443728">
              <a:alpha val="50000"/>
            </a:srgbClr>
          </a:solidFill>
          <a:ln/>
        </p:spPr>
      </p:sp>
      <p:sp>
        <p:nvSpPr>
          <p:cNvPr id="9" name="Shape 7"/>
          <p:cNvSpPr/>
          <p:nvPr/>
        </p:nvSpPr>
        <p:spPr>
          <a:xfrm>
            <a:off x="768906" y="5739884"/>
            <a:ext cx="13092589" cy="1551503"/>
          </a:xfrm>
          <a:prstGeom prst="roundRect">
            <a:avLst>
              <a:gd name="adj" fmla="val 5650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985242" y="5956221"/>
            <a:ext cx="2609017" cy="3259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Takeaway</a:t>
            </a:r>
            <a:endParaRPr lang="en-US" sz="2050" dirty="0"/>
          </a:p>
        </p:txBody>
      </p:sp>
      <p:sp>
        <p:nvSpPr>
          <p:cNvPr id="11" name="Text 9"/>
          <p:cNvSpPr/>
          <p:nvPr/>
        </p:nvSpPr>
        <p:spPr>
          <a:xfrm>
            <a:off x="985242" y="6407348"/>
            <a:ext cx="12659916" cy="6677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Multimodal fusion of vision, speech, and haptics creates an intuitive, affordable assistive system. Edge-AI ensures privacy and real-time performance. One month of experiments validated our approach; next month focuses on robustness and user validation.</a:t>
            </a:r>
            <a:endParaRPr lang="en-US" sz="16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8F6C3B6-387D-500D-5E2D-0B4D1D2192B3}"/>
              </a:ext>
            </a:extLst>
          </p:cNvPr>
          <p:cNvSpPr/>
          <p:nvPr/>
        </p:nvSpPr>
        <p:spPr>
          <a:xfrm>
            <a:off x="12645189" y="7603958"/>
            <a:ext cx="1985211" cy="625642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8869"/>
            <a:ext cx="746426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Problem &amp; Our Motivation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477810"/>
            <a:ext cx="7556421" cy="2047994"/>
          </a:xfrm>
          <a:prstGeom prst="roundRect">
            <a:avLst>
              <a:gd name="adj" fmla="val 4652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282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The Challenge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8224" y="3202662"/>
            <a:ext cx="70875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Over 258 million people globally face visual impairment. Traditional solutions are costly and lack real-time intelligence for safe navigation and object recognition.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4752618"/>
            <a:ext cx="7556421" cy="2047994"/>
          </a:xfrm>
          <a:prstGeom prst="roundRect">
            <a:avLst>
              <a:gd name="adj" fmla="val 4652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28224" y="498705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Our Approach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28224" y="5477470"/>
            <a:ext cx="70875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 fuse computer vision, speech synthesis, and haptic feedback into an affordable, edge-based system that works offline—enabling independence without dependency on cloud services.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18630"/>
            <a:ext cx="951404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Literature Insights: Guiding Our Design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8103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Recent research (2025) highlights critical trends in assistive AI systems: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3206115"/>
            <a:ext cx="340162" cy="34016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3199090"/>
            <a:ext cx="31583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AI-Powered Vision Glasses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530906" y="3689509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Smart eyewear with real-time object detection improves navigation but requires careful UX design for concise feedback [1].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1895" y="3206115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94000" y="319909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Multimodal Feedback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8194000" y="3689509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Combining audio, haptic, and visual cues significantly enhances usability over single-modality systems [2].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5238869"/>
            <a:ext cx="340162" cy="34016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30906" y="5231844"/>
            <a:ext cx="304740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Edge-Device Deployment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1530906" y="5722263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On-device processing ensures privacy, offline capability, and lower latency—critical for real-time assistive tech [3].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1895" y="5238869"/>
            <a:ext cx="340162" cy="34016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194000" y="52318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Real-Time Constraints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8194000" y="5722263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Existing systems struggle with low-light detection and face recognition accuracy—gaps our project addresses [4].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34837BC-541D-ED86-0BDF-9E144911115A}"/>
              </a:ext>
            </a:extLst>
          </p:cNvPr>
          <p:cNvSpPr/>
          <p:nvPr/>
        </p:nvSpPr>
        <p:spPr>
          <a:xfrm>
            <a:off x="12645189" y="7603958"/>
            <a:ext cx="1985211" cy="625642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660083"/>
            <a:ext cx="509670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Project Objectives &amp; Scope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793790" y="1499235"/>
            <a:ext cx="7556421" cy="1381482"/>
          </a:xfrm>
          <a:prstGeom prst="roundRect">
            <a:avLst>
              <a:gd name="adj" fmla="val 5517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16650" y="1522095"/>
            <a:ext cx="725805" cy="1335762"/>
          </a:xfrm>
          <a:prstGeom prst="roundRect">
            <a:avLst>
              <a:gd name="adj" fmla="val 6721"/>
            </a:avLst>
          </a:prstGeom>
          <a:solidFill>
            <a:srgbClr val="EBE2E0"/>
          </a:solidFill>
          <a:ln/>
        </p:spPr>
      </p:sp>
      <p:sp>
        <p:nvSpPr>
          <p:cNvPr id="6" name="Text 3"/>
          <p:cNvSpPr/>
          <p:nvPr/>
        </p:nvSpPr>
        <p:spPr>
          <a:xfrm>
            <a:off x="1039654" y="2019895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2100" dirty="0"/>
          </a:p>
        </p:txBody>
      </p:sp>
      <p:sp>
        <p:nvSpPr>
          <p:cNvPr id="7" name="Text 4"/>
          <p:cNvSpPr/>
          <p:nvPr/>
        </p:nvSpPr>
        <p:spPr>
          <a:xfrm>
            <a:off x="1723906" y="1703546"/>
            <a:ext cx="2656165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Real-Time Object Detection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723906" y="2095857"/>
            <a:ext cx="642199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Deploy YOLOv8 on edge devices (Raspberry Pi) for fast, accurate scene understanding.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793790" y="3062168"/>
            <a:ext cx="7556421" cy="1381482"/>
          </a:xfrm>
          <a:prstGeom prst="roundRect">
            <a:avLst>
              <a:gd name="adj" fmla="val 5517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816650" y="3085028"/>
            <a:ext cx="725805" cy="1335762"/>
          </a:xfrm>
          <a:prstGeom prst="roundRect">
            <a:avLst>
              <a:gd name="adj" fmla="val 6721"/>
            </a:avLst>
          </a:prstGeom>
          <a:solidFill>
            <a:srgbClr val="EBE2E0"/>
          </a:solidFill>
          <a:ln/>
        </p:spPr>
      </p:sp>
      <p:sp>
        <p:nvSpPr>
          <p:cNvPr id="11" name="Text 8"/>
          <p:cNvSpPr/>
          <p:nvPr/>
        </p:nvSpPr>
        <p:spPr>
          <a:xfrm>
            <a:off x="1039654" y="3582829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1723906" y="3266480"/>
            <a:ext cx="248793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Intelligent Speech Output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723906" y="3658791"/>
            <a:ext cx="642199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Convert detected objects and text to concise, natural speech via text-to-speech synthesis.</a:t>
            </a:r>
            <a:endParaRPr lang="en-US" sz="1400" dirty="0"/>
          </a:p>
        </p:txBody>
      </p:sp>
      <p:sp>
        <p:nvSpPr>
          <p:cNvPr id="14" name="Shape 11"/>
          <p:cNvSpPr/>
          <p:nvPr/>
        </p:nvSpPr>
        <p:spPr>
          <a:xfrm>
            <a:off x="793790" y="4625102"/>
            <a:ext cx="7556421" cy="1381482"/>
          </a:xfrm>
          <a:prstGeom prst="roundRect">
            <a:avLst>
              <a:gd name="adj" fmla="val 5517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15" name="Shape 12"/>
          <p:cNvSpPr/>
          <p:nvPr/>
        </p:nvSpPr>
        <p:spPr>
          <a:xfrm>
            <a:off x="816650" y="4647962"/>
            <a:ext cx="725805" cy="1335762"/>
          </a:xfrm>
          <a:prstGeom prst="roundRect">
            <a:avLst>
              <a:gd name="adj" fmla="val 6721"/>
            </a:avLst>
          </a:prstGeom>
          <a:solidFill>
            <a:srgbClr val="EBE2E0"/>
          </a:solidFill>
          <a:ln/>
        </p:spPr>
      </p:sp>
      <p:sp>
        <p:nvSpPr>
          <p:cNvPr id="16" name="Text 13"/>
          <p:cNvSpPr/>
          <p:nvPr/>
        </p:nvSpPr>
        <p:spPr>
          <a:xfrm>
            <a:off x="1039654" y="5145762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2100" dirty="0"/>
          </a:p>
        </p:txBody>
      </p:sp>
      <p:sp>
        <p:nvSpPr>
          <p:cNvPr id="17" name="Text 14"/>
          <p:cNvSpPr/>
          <p:nvPr/>
        </p:nvSpPr>
        <p:spPr>
          <a:xfrm>
            <a:off x="1723906" y="4829413"/>
            <a:ext cx="2729032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Haptic Feedback Integration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723906" y="5221724"/>
            <a:ext cx="642199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 directional or intensity-based vibration cues for proximity and object salience.</a:t>
            </a:r>
            <a:endParaRPr lang="en-US" sz="1400" dirty="0"/>
          </a:p>
        </p:txBody>
      </p:sp>
      <p:sp>
        <p:nvSpPr>
          <p:cNvPr id="19" name="Shape 16"/>
          <p:cNvSpPr/>
          <p:nvPr/>
        </p:nvSpPr>
        <p:spPr>
          <a:xfrm>
            <a:off x="793790" y="6188035"/>
            <a:ext cx="7556421" cy="1381482"/>
          </a:xfrm>
          <a:prstGeom prst="roundRect">
            <a:avLst>
              <a:gd name="adj" fmla="val 5517"/>
            </a:avLst>
          </a:prstGeom>
          <a:solidFill>
            <a:srgbClr val="FFFCFA"/>
          </a:solidFill>
          <a:ln w="22860">
            <a:solidFill>
              <a:srgbClr val="D1C8C6"/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816650" y="6210895"/>
            <a:ext cx="725805" cy="1335762"/>
          </a:xfrm>
          <a:prstGeom prst="roundRect">
            <a:avLst>
              <a:gd name="adj" fmla="val 6721"/>
            </a:avLst>
          </a:prstGeom>
          <a:solidFill>
            <a:srgbClr val="EBE2E0"/>
          </a:solidFill>
          <a:ln/>
        </p:spPr>
      </p:sp>
      <p:sp>
        <p:nvSpPr>
          <p:cNvPr id="21" name="Text 18"/>
          <p:cNvSpPr/>
          <p:nvPr/>
        </p:nvSpPr>
        <p:spPr>
          <a:xfrm>
            <a:off x="1039654" y="6708696"/>
            <a:ext cx="272177" cy="3401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21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</a:t>
            </a:r>
            <a:endParaRPr lang="en-US" sz="2100" dirty="0"/>
          </a:p>
        </p:txBody>
      </p:sp>
      <p:sp>
        <p:nvSpPr>
          <p:cNvPr id="22" name="Text 19"/>
          <p:cNvSpPr/>
          <p:nvPr/>
        </p:nvSpPr>
        <p:spPr>
          <a:xfrm>
            <a:off x="1723906" y="6392347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Offline &amp; Accessible</a:t>
            </a:r>
            <a:endParaRPr lang="en-US" sz="1750" dirty="0"/>
          </a:p>
        </p:txBody>
      </p:sp>
      <p:sp>
        <p:nvSpPr>
          <p:cNvPr id="23" name="Text 20"/>
          <p:cNvSpPr/>
          <p:nvPr/>
        </p:nvSpPr>
        <p:spPr>
          <a:xfrm>
            <a:off x="1723906" y="6784658"/>
            <a:ext cx="6421993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 the system works without internet, runs efficiently on resource-constrained hardware, and is affordable.</a:t>
            </a:r>
            <a:endParaRPr lang="en-US"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8424" y="572333"/>
            <a:ext cx="11642765" cy="650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One Month of Work: Experiments &amp; Implementation</a:t>
            </a:r>
            <a:endParaRPr lang="en-US" sz="4050" dirty="0"/>
          </a:p>
        </p:txBody>
      </p:sp>
      <p:sp>
        <p:nvSpPr>
          <p:cNvPr id="3" name="Text 1"/>
          <p:cNvSpPr/>
          <p:nvPr/>
        </p:nvSpPr>
        <p:spPr>
          <a:xfrm>
            <a:off x="728424" y="1638895"/>
            <a:ext cx="13173551" cy="332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What We Built:</a:t>
            </a: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 end-to-end pipeline integrating YOLOv8, Tesseract OCR, gTTS, and Bluetooth audio output on Raspberry Pi.</a:t>
            </a:r>
            <a:endParaRPr lang="en-US" sz="16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717" y="2205871"/>
            <a:ext cx="13064966" cy="563391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661849" y="6771388"/>
            <a:ext cx="2964003" cy="370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TTS &amp; Audio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1661849" y="5467226"/>
            <a:ext cx="2964003" cy="370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Object Recognition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1661849" y="4176239"/>
            <a:ext cx="2964003" cy="370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YOLOv8 Detection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1661849" y="2872077"/>
            <a:ext cx="2964003" cy="3705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50" b="1" dirty="0">
                <a:solidFill>
                  <a:srgbClr val="FFFFFF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Camera Input</a:t>
            </a:r>
            <a:endParaRPr lang="en-US" sz="135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EFEC53C-6C66-E8A7-E460-F5857F327E05}"/>
              </a:ext>
            </a:extLst>
          </p:cNvPr>
          <p:cNvSpPr/>
          <p:nvPr/>
        </p:nvSpPr>
        <p:spPr>
          <a:xfrm>
            <a:off x="12645189" y="7603958"/>
            <a:ext cx="1985211" cy="625642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7633"/>
            <a:ext cx="6674048" cy="5316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Key Experiments: What Worked Well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6280190" y="1854398"/>
            <a:ext cx="7556421" cy="1267420"/>
          </a:xfrm>
          <a:prstGeom prst="roundRect">
            <a:avLst>
              <a:gd name="adj" fmla="val 3221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7831" y="2032040"/>
            <a:ext cx="220539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YOLOv8 on Raspberry Pi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457831" y="2399824"/>
            <a:ext cx="720113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Achieved ~8-12 FPS with acceptable latency. Model detects furniture, doors, people, and hazards reliably indoors.</a:t>
            </a:r>
            <a:endParaRPr lang="en-US" sz="1300" dirty="0"/>
          </a:p>
        </p:txBody>
      </p:sp>
      <p:sp>
        <p:nvSpPr>
          <p:cNvPr id="7" name="Shape 4"/>
          <p:cNvSpPr/>
          <p:nvPr/>
        </p:nvSpPr>
        <p:spPr>
          <a:xfrm>
            <a:off x="6280190" y="3291840"/>
            <a:ext cx="7556421" cy="995243"/>
          </a:xfrm>
          <a:prstGeom prst="roundRect">
            <a:avLst>
              <a:gd name="adj" fmla="val 4102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457831" y="3469481"/>
            <a:ext cx="2726412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Text Recognition via Tesseract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457831" y="3837265"/>
            <a:ext cx="7201138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OCR successfully reads printed signs and labels in controlled lighting with 85-90% accuracy.</a:t>
            </a:r>
            <a:endParaRPr lang="en-US" sz="1300" dirty="0"/>
          </a:p>
        </p:txBody>
      </p:sp>
      <p:sp>
        <p:nvSpPr>
          <p:cNvPr id="10" name="Shape 7"/>
          <p:cNvSpPr/>
          <p:nvPr/>
        </p:nvSpPr>
        <p:spPr>
          <a:xfrm>
            <a:off x="6280190" y="4457105"/>
            <a:ext cx="7556421" cy="1267420"/>
          </a:xfrm>
          <a:prstGeom prst="roundRect">
            <a:avLst>
              <a:gd name="adj" fmla="val 3221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57831" y="4634746"/>
            <a:ext cx="2270165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Natural Speech Synthesis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6457831" y="5002530"/>
            <a:ext cx="720113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gTTS produces clear, human-like audio. Users preferred concise 2-3 word descriptions over verbose narration.</a:t>
            </a:r>
            <a:endParaRPr lang="en-US" sz="1300" dirty="0"/>
          </a:p>
        </p:txBody>
      </p:sp>
      <p:sp>
        <p:nvSpPr>
          <p:cNvPr id="13" name="Shape 10"/>
          <p:cNvSpPr/>
          <p:nvPr/>
        </p:nvSpPr>
        <p:spPr>
          <a:xfrm>
            <a:off x="6280190" y="5894546"/>
            <a:ext cx="7556421" cy="1267420"/>
          </a:xfrm>
          <a:prstGeom prst="roundRect">
            <a:avLst>
              <a:gd name="adj" fmla="val 32214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6457831" y="6072188"/>
            <a:ext cx="2126456" cy="265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Bluetooth Integration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6457831" y="6439972"/>
            <a:ext cx="7201138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 wireless audio delivery. Low latency between detection and speech output (~500ms) acceptable for real-time use.</a:t>
            </a:r>
            <a:endParaRPr lang="en-US" sz="13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22390D7-3023-A5A3-419E-D6265A268EA1}"/>
              </a:ext>
            </a:extLst>
          </p:cNvPr>
          <p:cNvSpPr/>
          <p:nvPr/>
        </p:nvSpPr>
        <p:spPr>
          <a:xfrm>
            <a:off x="12645189" y="7603958"/>
            <a:ext cx="1985211" cy="625642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8901"/>
            <a:ext cx="6527363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Challenges &amp; Lessons Learned</a:t>
            </a:r>
            <a:endParaRPr lang="en-US" sz="4000" dirty="0"/>
          </a:p>
        </p:txBody>
      </p:sp>
      <p:sp>
        <p:nvSpPr>
          <p:cNvPr id="3" name="Text 1"/>
          <p:cNvSpPr/>
          <p:nvPr/>
        </p:nvSpPr>
        <p:spPr>
          <a:xfrm>
            <a:off x="793790" y="1775103"/>
            <a:ext cx="13042821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Every constraint taught us something valuable about real-world assistive systems: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93790" y="2331363"/>
            <a:ext cx="13042821" cy="5169218"/>
          </a:xfrm>
          <a:prstGeom prst="roundRect">
            <a:avLst>
              <a:gd name="adj" fmla="val 165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1410" y="2338983"/>
            <a:ext cx="13027581" cy="586740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05483" y="2468999"/>
            <a:ext cx="61018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Challenge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7523083" y="2468999"/>
            <a:ext cx="61018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Insight &amp; Solution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801410" y="2925723"/>
            <a:ext cx="13027581" cy="9134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005483" y="3055739"/>
            <a:ext cx="61018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Low-light detection fails at dusk/indoor dimly-lit spaces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7523083" y="3055739"/>
            <a:ext cx="610183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Explored IR illumination and sensor fusion; need to test night-vision compatibility.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801410" y="3839170"/>
            <a:ext cx="13027581" cy="9134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005483" y="3969187"/>
            <a:ext cx="61018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Outdoor reflections and glare reduce YOLOv8 accuracy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7523083" y="3969187"/>
            <a:ext cx="610183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Adaptive preprocessing and model retraining on outdoor datasets planned for next phase.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801410" y="4752618"/>
            <a:ext cx="13027581" cy="9134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05483" y="4882634"/>
            <a:ext cx="61018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Face recognition incomplete; privacy concerns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523083" y="4882634"/>
            <a:ext cx="610183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Decided to deprioritize face ID; focus on object/obstacle detection instead.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01410" y="5666065"/>
            <a:ext cx="13027581" cy="91344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05483" y="5796082"/>
            <a:ext cx="61018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Speech delay felt sluggish to users during fast motion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523083" y="5796082"/>
            <a:ext cx="610183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Optimized TTS caching and parallel processing; latency now &lt;300ms in most cases.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01410" y="6579513"/>
            <a:ext cx="13027581" cy="913448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005483" y="6709529"/>
            <a:ext cx="6101834" cy="326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Resource contention: detection + TTS + audio simultaneously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523083" y="6709529"/>
            <a:ext cx="6101834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Implemented multi-threading and GPU offloading where possible; trade-off between accuracy and speed.</a:t>
            </a:r>
            <a:endParaRPr lang="en-US" sz="1600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B5F85F-6540-06D8-00E9-53F06D05F065}"/>
              </a:ext>
            </a:extLst>
          </p:cNvPr>
          <p:cNvSpPr/>
          <p:nvPr/>
        </p:nvSpPr>
        <p:spPr>
          <a:xfrm>
            <a:off x="12645189" y="7603958"/>
            <a:ext cx="1985211" cy="625642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1498" y="741045"/>
            <a:ext cx="7573804" cy="981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Cross-Paper Synthesis: Why Multimodal Matters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271498" y="1957864"/>
            <a:ext cx="156924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01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6271498" y="2201704"/>
            <a:ext cx="7573804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6" name="Text 3"/>
          <p:cNvSpPr/>
          <p:nvPr/>
        </p:nvSpPr>
        <p:spPr>
          <a:xfrm>
            <a:off x="6271498" y="2325886"/>
            <a:ext cx="1962864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Audio Feedback</a:t>
            </a:r>
            <a:endParaRPr lang="en-US" sz="1500" dirty="0"/>
          </a:p>
        </p:txBody>
      </p:sp>
      <p:sp>
        <p:nvSpPr>
          <p:cNvPr id="7" name="Text 4"/>
          <p:cNvSpPr/>
          <p:nvPr/>
        </p:nvSpPr>
        <p:spPr>
          <a:xfrm>
            <a:off x="6271498" y="2665452"/>
            <a:ext cx="7573804" cy="2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Conveys identity and context of detected objects. Works in noisy environments with earphone isolation.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6271498" y="3191351"/>
            <a:ext cx="156924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02</a:t>
            </a:r>
            <a:endParaRPr lang="en-US" sz="1200" dirty="0"/>
          </a:p>
        </p:txBody>
      </p:sp>
      <p:sp>
        <p:nvSpPr>
          <p:cNvPr id="9" name="Shape 6"/>
          <p:cNvSpPr/>
          <p:nvPr/>
        </p:nvSpPr>
        <p:spPr>
          <a:xfrm>
            <a:off x="6271498" y="3435191"/>
            <a:ext cx="7573804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0" name="Text 7"/>
          <p:cNvSpPr/>
          <p:nvPr/>
        </p:nvSpPr>
        <p:spPr>
          <a:xfrm>
            <a:off x="6271498" y="3559373"/>
            <a:ext cx="1962864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Haptic Signals</a:t>
            </a:r>
            <a:endParaRPr lang="en-US" sz="1500" dirty="0"/>
          </a:p>
        </p:txBody>
      </p:sp>
      <p:sp>
        <p:nvSpPr>
          <p:cNvPr id="11" name="Text 8"/>
          <p:cNvSpPr/>
          <p:nvPr/>
        </p:nvSpPr>
        <p:spPr>
          <a:xfrm>
            <a:off x="6271498" y="3898940"/>
            <a:ext cx="7573804" cy="502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Provides directional cues (vibration pattern encodes left/right/center) without cognitive load of parsing speech.</a:t>
            </a:r>
            <a:endParaRPr lang="en-US" sz="1200" dirty="0"/>
          </a:p>
        </p:txBody>
      </p:sp>
      <p:sp>
        <p:nvSpPr>
          <p:cNvPr id="12" name="Text 9"/>
          <p:cNvSpPr/>
          <p:nvPr/>
        </p:nvSpPr>
        <p:spPr>
          <a:xfrm>
            <a:off x="6271498" y="4676061"/>
            <a:ext cx="156924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03</a:t>
            </a:r>
            <a:endParaRPr lang="en-US" sz="1200" dirty="0"/>
          </a:p>
        </p:txBody>
      </p:sp>
      <p:sp>
        <p:nvSpPr>
          <p:cNvPr id="13" name="Shape 10"/>
          <p:cNvSpPr/>
          <p:nvPr/>
        </p:nvSpPr>
        <p:spPr>
          <a:xfrm>
            <a:off x="6271498" y="4919901"/>
            <a:ext cx="7573804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4" name="Text 11"/>
          <p:cNvSpPr/>
          <p:nvPr/>
        </p:nvSpPr>
        <p:spPr>
          <a:xfrm>
            <a:off x="6271498" y="5044083"/>
            <a:ext cx="1962864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Edge-AI Foundation</a:t>
            </a:r>
            <a:endParaRPr lang="en-US" sz="1500" dirty="0"/>
          </a:p>
        </p:txBody>
      </p:sp>
      <p:sp>
        <p:nvSpPr>
          <p:cNvPr id="15" name="Text 12"/>
          <p:cNvSpPr/>
          <p:nvPr/>
        </p:nvSpPr>
        <p:spPr>
          <a:xfrm>
            <a:off x="6271498" y="5383649"/>
            <a:ext cx="7573804" cy="502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Privacy-first architecture. No cloud dependency ensures operation in rural areas and during network outages.</a:t>
            </a:r>
            <a:endParaRPr lang="en-US" sz="1200" dirty="0"/>
          </a:p>
        </p:txBody>
      </p:sp>
      <p:sp>
        <p:nvSpPr>
          <p:cNvPr id="16" name="Text 13"/>
          <p:cNvSpPr/>
          <p:nvPr/>
        </p:nvSpPr>
        <p:spPr>
          <a:xfrm>
            <a:off x="6271498" y="6160770"/>
            <a:ext cx="156924" cy="196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Crimson Pro Light" pitchFamily="34" charset="0"/>
                <a:ea typeface="Crimson Pro Light" pitchFamily="34" charset="-122"/>
                <a:cs typeface="Crimson Pro Light" pitchFamily="34" charset="-120"/>
              </a:rPr>
              <a:t>04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>
            <a:off x="6271498" y="6404610"/>
            <a:ext cx="7573804" cy="22860"/>
          </a:xfrm>
          <a:prstGeom prst="rect">
            <a:avLst/>
          </a:prstGeom>
          <a:solidFill>
            <a:srgbClr val="835E54"/>
          </a:solidFill>
          <a:ln/>
        </p:spPr>
      </p:sp>
      <p:sp>
        <p:nvSpPr>
          <p:cNvPr id="18" name="Text 15"/>
          <p:cNvSpPr/>
          <p:nvPr/>
        </p:nvSpPr>
        <p:spPr>
          <a:xfrm>
            <a:off x="6271498" y="6528792"/>
            <a:ext cx="2325886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Affordability &amp; Accessibility</a:t>
            </a:r>
            <a:endParaRPr lang="en-US" sz="1500" dirty="0"/>
          </a:p>
        </p:txBody>
      </p:sp>
      <p:sp>
        <p:nvSpPr>
          <p:cNvPr id="19" name="Text 16"/>
          <p:cNvSpPr/>
          <p:nvPr/>
        </p:nvSpPr>
        <p:spPr>
          <a:xfrm>
            <a:off x="6271498" y="6868358"/>
            <a:ext cx="7573804" cy="502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hardware cost under $150 (Raspberry Pi 4 + camera + haptic module). Open-source stack reduces licensing burden.</a:t>
            </a:r>
            <a:endParaRPr lang="en-US" sz="1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FC74866-B33B-11A1-F9F5-66BF22E57DC6}"/>
              </a:ext>
            </a:extLst>
          </p:cNvPr>
          <p:cNvSpPr/>
          <p:nvPr/>
        </p:nvSpPr>
        <p:spPr>
          <a:xfrm>
            <a:off x="12645189" y="7603958"/>
            <a:ext cx="1985211" cy="625642"/>
          </a:xfrm>
          <a:prstGeom prst="rect">
            <a:avLst/>
          </a:prstGeom>
          <a:solidFill>
            <a:srgbClr val="FFFCFA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7241" y="772001"/>
            <a:ext cx="7569517" cy="11949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Next Steps: Roadmap for November &amp; Beyond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1002268" y="2253615"/>
            <a:ext cx="22860" cy="5203984"/>
          </a:xfrm>
          <a:prstGeom prst="roundRect">
            <a:avLst>
              <a:gd name="adj" fmla="val 351305"/>
            </a:avLst>
          </a:prstGeom>
          <a:solidFill>
            <a:srgbClr val="D1C8C6"/>
          </a:solidFill>
          <a:ln/>
        </p:spPr>
      </p:sp>
      <p:sp>
        <p:nvSpPr>
          <p:cNvPr id="5" name="Shape 2"/>
          <p:cNvSpPr/>
          <p:nvPr/>
        </p:nvSpPr>
        <p:spPr>
          <a:xfrm>
            <a:off x="1194495" y="2457212"/>
            <a:ext cx="573524" cy="22860"/>
          </a:xfrm>
          <a:prstGeom prst="roundRect">
            <a:avLst>
              <a:gd name="adj" fmla="val 351305"/>
            </a:avLst>
          </a:prstGeom>
          <a:solidFill>
            <a:srgbClr val="D1C8C6"/>
          </a:solidFill>
          <a:ln/>
        </p:spPr>
      </p:sp>
      <p:sp>
        <p:nvSpPr>
          <p:cNvPr id="6" name="Shape 3"/>
          <p:cNvSpPr/>
          <p:nvPr/>
        </p:nvSpPr>
        <p:spPr>
          <a:xfrm>
            <a:off x="787182" y="2253615"/>
            <a:ext cx="430173" cy="430173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858857" y="2289393"/>
            <a:ext cx="286703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1958340" y="2319338"/>
            <a:ext cx="3008948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Improve Low-Light Detection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958340" y="2732603"/>
            <a:ext cx="6398419" cy="305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Integrate IR illumination; test YOLOv8-nano with thermal sensor fusion.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1194495" y="3624382"/>
            <a:ext cx="573524" cy="22860"/>
          </a:xfrm>
          <a:prstGeom prst="roundRect">
            <a:avLst>
              <a:gd name="adj" fmla="val 351305"/>
            </a:avLst>
          </a:prstGeom>
          <a:solidFill>
            <a:srgbClr val="D1C8C6"/>
          </a:solidFill>
          <a:ln/>
        </p:spPr>
      </p:sp>
      <p:sp>
        <p:nvSpPr>
          <p:cNvPr id="11" name="Shape 8"/>
          <p:cNvSpPr/>
          <p:nvPr/>
        </p:nvSpPr>
        <p:spPr>
          <a:xfrm>
            <a:off x="787182" y="3420785"/>
            <a:ext cx="430173" cy="430173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58857" y="3456563"/>
            <a:ext cx="286703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1958340" y="3486507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Optimize OCR &amp; TTS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958340" y="3899773"/>
            <a:ext cx="6398419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Fine-tune Tesseract for handwritten text; add voice selection and speed control for TTS.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194495" y="5097423"/>
            <a:ext cx="573524" cy="22860"/>
          </a:xfrm>
          <a:prstGeom prst="roundRect">
            <a:avLst>
              <a:gd name="adj" fmla="val 351305"/>
            </a:avLst>
          </a:prstGeom>
          <a:solidFill>
            <a:srgbClr val="D1C8C6"/>
          </a:solidFill>
          <a:ln/>
        </p:spPr>
      </p:sp>
      <p:sp>
        <p:nvSpPr>
          <p:cNvPr id="16" name="Shape 13"/>
          <p:cNvSpPr/>
          <p:nvPr/>
        </p:nvSpPr>
        <p:spPr>
          <a:xfrm>
            <a:off x="787182" y="4893826"/>
            <a:ext cx="430173" cy="430173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858857" y="4929604"/>
            <a:ext cx="286703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1958340" y="4959548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Haptic Integration</a:t>
            </a:r>
            <a:endParaRPr lang="en-US" sz="1850" dirty="0"/>
          </a:p>
        </p:txBody>
      </p:sp>
      <p:sp>
        <p:nvSpPr>
          <p:cNvPr id="19" name="Text 16"/>
          <p:cNvSpPr/>
          <p:nvPr/>
        </p:nvSpPr>
        <p:spPr>
          <a:xfrm>
            <a:off x="1958340" y="5372814"/>
            <a:ext cx="6398419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 and test vibration patterns; prototype wearable wrist/glove module.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194495" y="6570464"/>
            <a:ext cx="573524" cy="22860"/>
          </a:xfrm>
          <a:prstGeom prst="roundRect">
            <a:avLst>
              <a:gd name="adj" fmla="val 351305"/>
            </a:avLst>
          </a:prstGeom>
          <a:solidFill>
            <a:srgbClr val="D1C8C6"/>
          </a:solidFill>
          <a:ln/>
        </p:spPr>
      </p:sp>
      <p:sp>
        <p:nvSpPr>
          <p:cNvPr id="21" name="Shape 18"/>
          <p:cNvSpPr/>
          <p:nvPr/>
        </p:nvSpPr>
        <p:spPr>
          <a:xfrm>
            <a:off x="787182" y="6366867"/>
            <a:ext cx="430173" cy="430173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858857" y="6402645"/>
            <a:ext cx="286703" cy="3584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1958340" y="6432590"/>
            <a:ext cx="2390061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User Testing</a:t>
            </a:r>
            <a:endParaRPr lang="en-US" sz="1850" dirty="0"/>
          </a:p>
        </p:txBody>
      </p:sp>
      <p:sp>
        <p:nvSpPr>
          <p:cNvPr id="24" name="Text 21"/>
          <p:cNvSpPr/>
          <p:nvPr/>
        </p:nvSpPr>
        <p:spPr>
          <a:xfrm>
            <a:off x="1958340" y="6845856"/>
            <a:ext cx="6398419" cy="6117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Conduct small-scale usability study with visually impaired participants; gather qualitative feedback.</a:t>
            </a: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936</Words>
  <Application>Microsoft Office PowerPoint</Application>
  <PresentationFormat>Custom</PresentationFormat>
  <Paragraphs>107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Open Sans</vt:lpstr>
      <vt:lpstr>Arial</vt:lpstr>
      <vt:lpstr>Crimson Pro Bold</vt:lpstr>
      <vt:lpstr>Crimson Pro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Meenakshi</dc:creator>
  <cp:lastModifiedBy>Meenakshi varma</cp:lastModifiedBy>
  <cp:revision>2</cp:revision>
  <dcterms:created xsi:type="dcterms:W3CDTF">2025-11-29T19:09:00Z</dcterms:created>
  <dcterms:modified xsi:type="dcterms:W3CDTF">2025-11-29T19:11:14Z</dcterms:modified>
</cp:coreProperties>
</file>